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2" r:id="rId3"/>
    <p:sldId id="293" r:id="rId4"/>
    <p:sldId id="273" r:id="rId5"/>
    <p:sldId id="261" r:id="rId6"/>
    <p:sldId id="276" r:id="rId7"/>
    <p:sldId id="287" r:id="rId8"/>
    <p:sldId id="279" r:id="rId9"/>
    <p:sldId id="289" r:id="rId10"/>
    <p:sldId id="290" r:id="rId11"/>
    <p:sldId id="294" r:id="rId12"/>
    <p:sldId id="295" r:id="rId13"/>
    <p:sldId id="274" r:id="rId14"/>
    <p:sldId id="27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9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C8537-1BF7-4005-8661-EF016C144F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CF33D5-270E-44DC-9961-CCB28AA2EA6A}">
      <dgm:prSet custT="1"/>
      <dgm:spPr/>
      <dgm:t>
        <a:bodyPr/>
        <a:lstStyle/>
        <a:p>
          <a:pPr algn="ctr" rtl="0"/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Задачи: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19B5A-2CA7-4B62-A93E-B23DDDEA4F29}" type="parTrans" cxnId="{B1BAF251-72BA-4EA6-B3AA-FDDB822256B2}">
      <dgm:prSet/>
      <dgm:spPr/>
      <dgm:t>
        <a:bodyPr/>
        <a:lstStyle/>
        <a:p>
          <a:endParaRPr lang="ru-RU"/>
        </a:p>
      </dgm:t>
    </dgm:pt>
    <dgm:pt modelId="{97B82F30-D006-46E2-B323-C2067EF097C6}" type="sibTrans" cxnId="{B1BAF251-72BA-4EA6-B3AA-FDDB822256B2}">
      <dgm:prSet/>
      <dgm:spPr/>
      <dgm:t>
        <a:bodyPr/>
        <a:lstStyle/>
        <a:p>
          <a:endParaRPr lang="ru-RU"/>
        </a:p>
      </dgm:t>
    </dgm:pt>
    <dgm:pt modelId="{F25F761A-E16A-4367-AAD0-A0D88F6E6CF4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 уровень театральной культуры школьников 6 классов (на примере школы № 619);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12B3D-4446-4020-85C0-3BBA255663D3}" type="parTrans" cxnId="{66263BB6-C8ED-4E9B-83EE-2AFF63672F7A}">
      <dgm:prSet/>
      <dgm:spPr/>
      <dgm:t>
        <a:bodyPr/>
        <a:lstStyle/>
        <a:p>
          <a:endParaRPr lang="ru-RU"/>
        </a:p>
      </dgm:t>
    </dgm:pt>
    <dgm:pt modelId="{9C58AA52-88A2-4CEE-A3AD-7675ECDFF2CE}" type="sibTrans" cxnId="{66263BB6-C8ED-4E9B-83EE-2AFF63672F7A}">
      <dgm:prSet/>
      <dgm:spPr/>
      <dgm:t>
        <a:bodyPr/>
        <a:lstStyle/>
        <a:p>
          <a:endParaRPr lang="ru-RU"/>
        </a:p>
      </dgm:t>
    </dgm:pt>
    <dgm:pt modelId="{B28383C5-1DED-4290-BD58-922148D45290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сопоставить рабочие программы по литературе 5-11 классов с репертуаром драматических театров города Санкт-Петербурга;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25A62-9735-4F7D-9F95-B44FB9DCB67C}" type="parTrans" cxnId="{E5CC5242-EFE0-444B-863B-3C9B785529D3}">
      <dgm:prSet/>
      <dgm:spPr/>
      <dgm:t>
        <a:bodyPr/>
        <a:lstStyle/>
        <a:p>
          <a:endParaRPr lang="ru-RU"/>
        </a:p>
      </dgm:t>
    </dgm:pt>
    <dgm:pt modelId="{9B72A44F-864D-433E-AD5E-D2BC2A26DC8C}" type="sibTrans" cxnId="{E5CC5242-EFE0-444B-863B-3C9B785529D3}">
      <dgm:prSet/>
      <dgm:spPr/>
      <dgm:t>
        <a:bodyPr/>
        <a:lstStyle/>
        <a:p>
          <a:endParaRPr lang="ru-RU"/>
        </a:p>
      </dgm:t>
    </dgm:pt>
    <dgm:pt modelId="{43F499A6-6A57-4F66-94B7-954679788B06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соответствие «возрастных категорий» театральных постановок по литературным произведениям, изучаемым в основной и средней школе, самим литературным произведениям, исходя из учебного класса, в котором с ними знакомятся школьники;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43903-318C-46A3-806C-D2829FE63D0F}" type="parTrans" cxnId="{929F3197-84F5-41F8-80C2-43B56A8F2D30}">
      <dgm:prSet/>
      <dgm:spPr/>
      <dgm:t>
        <a:bodyPr/>
        <a:lstStyle/>
        <a:p>
          <a:endParaRPr lang="ru-RU"/>
        </a:p>
      </dgm:t>
    </dgm:pt>
    <dgm:pt modelId="{D59A9995-C884-4B45-B353-DB94366EA7FB}" type="sibTrans" cxnId="{929F3197-84F5-41F8-80C2-43B56A8F2D30}">
      <dgm:prSet/>
      <dgm:spPr/>
      <dgm:t>
        <a:bodyPr/>
        <a:lstStyle/>
        <a:p>
          <a:endParaRPr lang="ru-RU"/>
        </a:p>
      </dgm:t>
    </dgm:pt>
    <dgm:pt modelId="{1C7E1BEA-61B6-41A1-BA10-14DCE088344D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перечень спектаклей драматических театров Санкт-Петербурга, рекомендуемых к просмотру школьниками (по классам) при освоении ими учебных программ по литературе;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2F60B1-F086-477F-BED2-E3A273929219}" type="parTrans" cxnId="{57BD2579-8EB9-4395-AFA1-1745E8CCB9BE}">
      <dgm:prSet/>
      <dgm:spPr/>
      <dgm:t>
        <a:bodyPr/>
        <a:lstStyle/>
        <a:p>
          <a:endParaRPr lang="ru-RU"/>
        </a:p>
      </dgm:t>
    </dgm:pt>
    <dgm:pt modelId="{D2BAB832-3FE3-4F28-A5BD-184E4EED432E}" type="sibTrans" cxnId="{57BD2579-8EB9-4395-AFA1-1745E8CCB9BE}">
      <dgm:prSet/>
      <dgm:spPr/>
      <dgm:t>
        <a:bodyPr/>
        <a:lstStyle/>
        <a:p>
          <a:endParaRPr lang="ru-RU"/>
        </a:p>
      </dgm:t>
    </dgm:pt>
    <dgm:pt modelId="{4BB53BEA-5860-47E0-82E8-E10BA321F365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дать оценку репертуаров драматических театров Санкт-Петербурга для подростков;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8B5FBF-FE40-4DC1-A73E-CEA09C09ACC9}" type="parTrans" cxnId="{0A0CBD84-2D8A-40DF-B0A3-04CD6B1FAB5B}">
      <dgm:prSet/>
      <dgm:spPr/>
      <dgm:t>
        <a:bodyPr/>
        <a:lstStyle/>
        <a:p>
          <a:endParaRPr lang="ru-RU"/>
        </a:p>
      </dgm:t>
    </dgm:pt>
    <dgm:pt modelId="{E6C11115-C23F-4E82-B384-E9CACA6EEF76}" type="sibTrans" cxnId="{0A0CBD84-2D8A-40DF-B0A3-04CD6B1FAB5B}">
      <dgm:prSet/>
      <dgm:spPr/>
      <dgm:t>
        <a:bodyPr/>
        <a:lstStyle/>
        <a:p>
          <a:endParaRPr lang="ru-RU"/>
        </a:p>
      </dgm:t>
    </dgm:pt>
    <dgm:pt modelId="{D4C94BAE-2697-4364-B6A7-3BB6B7C5DD95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сформулировать рекомендации для школьников по выбору театральных постановок для просмотра.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C2AB3-ADBF-444D-A8C7-FD7CAEB7901E}" type="parTrans" cxnId="{ABA925A7-8D28-439D-BA22-E1AAC2587C4D}">
      <dgm:prSet/>
      <dgm:spPr/>
      <dgm:t>
        <a:bodyPr/>
        <a:lstStyle/>
        <a:p>
          <a:endParaRPr lang="ru-RU"/>
        </a:p>
      </dgm:t>
    </dgm:pt>
    <dgm:pt modelId="{C1CA3597-40D9-4CAE-AFB7-8B7809C56A6B}" type="sibTrans" cxnId="{ABA925A7-8D28-439D-BA22-E1AAC2587C4D}">
      <dgm:prSet/>
      <dgm:spPr/>
      <dgm:t>
        <a:bodyPr/>
        <a:lstStyle/>
        <a:p>
          <a:endParaRPr lang="ru-RU"/>
        </a:p>
      </dgm:t>
    </dgm:pt>
    <dgm:pt modelId="{A4056209-4618-41B5-B86E-BB1E64F25CC2}" type="pres">
      <dgm:prSet presAssocID="{CF6C8537-1BF7-4005-8661-EF016C144F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EE55AF-38D6-4590-8E0C-9B449CFB39A8}" type="pres">
      <dgm:prSet presAssocID="{27CF33D5-270E-44DC-9961-CCB28AA2EA6A}" presName="parentText" presStyleLbl="node1" presStyleIdx="0" presStyleCnt="1" custScaleX="29925" custScaleY="54991" custLinFactNeighborY="-20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53D38-3FD7-4BF2-AFEC-5ADE7FEAE157}" type="pres">
      <dgm:prSet presAssocID="{27CF33D5-270E-44DC-9961-CCB28AA2EA6A}" presName="childText" presStyleLbl="revTx" presStyleIdx="0" presStyleCnt="1" custScaleY="106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A925A7-8D28-439D-BA22-E1AAC2587C4D}" srcId="{27CF33D5-270E-44DC-9961-CCB28AA2EA6A}" destId="{D4C94BAE-2697-4364-B6A7-3BB6B7C5DD95}" srcOrd="5" destOrd="0" parTransId="{A1AC2AB3-ADBF-444D-A8C7-FD7CAEB7901E}" sibTransId="{C1CA3597-40D9-4CAE-AFB7-8B7809C56A6B}"/>
    <dgm:cxn modelId="{66263BB6-C8ED-4E9B-83EE-2AFF63672F7A}" srcId="{27CF33D5-270E-44DC-9961-CCB28AA2EA6A}" destId="{F25F761A-E16A-4367-AAD0-A0D88F6E6CF4}" srcOrd="0" destOrd="0" parTransId="{EC312B3D-4446-4020-85C0-3BBA255663D3}" sibTransId="{9C58AA52-88A2-4CEE-A3AD-7675ECDFF2CE}"/>
    <dgm:cxn modelId="{0A0CBD84-2D8A-40DF-B0A3-04CD6B1FAB5B}" srcId="{27CF33D5-270E-44DC-9961-CCB28AA2EA6A}" destId="{4BB53BEA-5860-47E0-82E8-E10BA321F365}" srcOrd="4" destOrd="0" parTransId="{BD8B5FBF-FE40-4DC1-A73E-CEA09C09ACC9}" sibTransId="{E6C11115-C23F-4E82-B384-E9CACA6EEF76}"/>
    <dgm:cxn modelId="{36A0F547-B24C-4E7A-ABA4-43F7D6C11DAA}" type="presOf" srcId="{1C7E1BEA-61B6-41A1-BA10-14DCE088344D}" destId="{D0253D38-3FD7-4BF2-AFEC-5ADE7FEAE157}" srcOrd="0" destOrd="3" presId="urn:microsoft.com/office/officeart/2005/8/layout/vList2"/>
    <dgm:cxn modelId="{63B4F2A5-3352-4F63-B31B-CEBFDBEBE7EA}" type="presOf" srcId="{4BB53BEA-5860-47E0-82E8-E10BA321F365}" destId="{D0253D38-3FD7-4BF2-AFEC-5ADE7FEAE157}" srcOrd="0" destOrd="4" presId="urn:microsoft.com/office/officeart/2005/8/layout/vList2"/>
    <dgm:cxn modelId="{3BC0B2C9-6859-44E6-9AAC-C373688BA3E3}" type="presOf" srcId="{43F499A6-6A57-4F66-94B7-954679788B06}" destId="{D0253D38-3FD7-4BF2-AFEC-5ADE7FEAE157}" srcOrd="0" destOrd="2" presId="urn:microsoft.com/office/officeart/2005/8/layout/vList2"/>
    <dgm:cxn modelId="{B1BAF251-72BA-4EA6-B3AA-FDDB822256B2}" srcId="{CF6C8537-1BF7-4005-8661-EF016C144F3F}" destId="{27CF33D5-270E-44DC-9961-CCB28AA2EA6A}" srcOrd="0" destOrd="0" parTransId="{55119B5A-2CA7-4B62-A93E-B23DDDEA4F29}" sibTransId="{97B82F30-D006-46E2-B323-C2067EF097C6}"/>
    <dgm:cxn modelId="{929F3197-84F5-41F8-80C2-43B56A8F2D30}" srcId="{27CF33D5-270E-44DC-9961-CCB28AA2EA6A}" destId="{43F499A6-6A57-4F66-94B7-954679788B06}" srcOrd="2" destOrd="0" parTransId="{05443903-318C-46A3-806C-D2829FE63D0F}" sibTransId="{D59A9995-C884-4B45-B353-DB94366EA7FB}"/>
    <dgm:cxn modelId="{D204598A-4776-4040-B62E-9D5799FC9D49}" type="presOf" srcId="{F25F761A-E16A-4367-AAD0-A0D88F6E6CF4}" destId="{D0253D38-3FD7-4BF2-AFEC-5ADE7FEAE157}" srcOrd="0" destOrd="0" presId="urn:microsoft.com/office/officeart/2005/8/layout/vList2"/>
    <dgm:cxn modelId="{57BD2579-8EB9-4395-AFA1-1745E8CCB9BE}" srcId="{27CF33D5-270E-44DC-9961-CCB28AA2EA6A}" destId="{1C7E1BEA-61B6-41A1-BA10-14DCE088344D}" srcOrd="3" destOrd="0" parTransId="{6D2F60B1-F086-477F-BED2-E3A273929219}" sibTransId="{D2BAB832-3FE3-4F28-A5BD-184E4EED432E}"/>
    <dgm:cxn modelId="{0C5A5876-3421-4FCB-B8FA-45A18208E05A}" type="presOf" srcId="{27CF33D5-270E-44DC-9961-CCB28AA2EA6A}" destId="{70EE55AF-38D6-4590-8E0C-9B449CFB39A8}" srcOrd="0" destOrd="0" presId="urn:microsoft.com/office/officeart/2005/8/layout/vList2"/>
    <dgm:cxn modelId="{600789F0-001E-4287-A85D-2C412F530A1F}" type="presOf" srcId="{B28383C5-1DED-4290-BD58-922148D45290}" destId="{D0253D38-3FD7-4BF2-AFEC-5ADE7FEAE157}" srcOrd="0" destOrd="1" presId="urn:microsoft.com/office/officeart/2005/8/layout/vList2"/>
    <dgm:cxn modelId="{E5CC5242-EFE0-444B-863B-3C9B785529D3}" srcId="{27CF33D5-270E-44DC-9961-CCB28AA2EA6A}" destId="{B28383C5-1DED-4290-BD58-922148D45290}" srcOrd="1" destOrd="0" parTransId="{C2C25A62-9735-4F7D-9F95-B44FB9DCB67C}" sibTransId="{9B72A44F-864D-433E-AD5E-D2BC2A26DC8C}"/>
    <dgm:cxn modelId="{C24CD50B-6950-4517-BDF9-7BABDE9D1097}" type="presOf" srcId="{CF6C8537-1BF7-4005-8661-EF016C144F3F}" destId="{A4056209-4618-41B5-B86E-BB1E64F25CC2}" srcOrd="0" destOrd="0" presId="urn:microsoft.com/office/officeart/2005/8/layout/vList2"/>
    <dgm:cxn modelId="{186FE5EE-3AFA-4625-A467-76C7ED3AFD18}" type="presOf" srcId="{D4C94BAE-2697-4364-B6A7-3BB6B7C5DD95}" destId="{D0253D38-3FD7-4BF2-AFEC-5ADE7FEAE157}" srcOrd="0" destOrd="5" presId="urn:microsoft.com/office/officeart/2005/8/layout/vList2"/>
    <dgm:cxn modelId="{56C5E3E2-AEB9-469A-A528-E8AEF0091BD7}" type="presParOf" srcId="{A4056209-4618-41B5-B86E-BB1E64F25CC2}" destId="{70EE55AF-38D6-4590-8E0C-9B449CFB39A8}" srcOrd="0" destOrd="0" presId="urn:microsoft.com/office/officeart/2005/8/layout/vList2"/>
    <dgm:cxn modelId="{637EACCB-5342-4E1C-B3AF-F613AD57629A}" type="presParOf" srcId="{A4056209-4618-41B5-B86E-BB1E64F25CC2}" destId="{D0253D38-3FD7-4BF2-AFEC-5ADE7FEAE15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F7A65-8877-4A61-B107-6635AFB74E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2A436F-A8F7-4FCA-B3AE-061EB155501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/>
        </a:p>
      </dgm:t>
    </dgm:pt>
    <dgm:pt modelId="{D2C56A9C-3FFA-46C1-BDC2-307F68ECDD38}" type="sibTrans" cxnId="{69C7F779-1254-42A2-9BEE-37B031E7C15A}">
      <dgm:prSet/>
      <dgm:spPr/>
      <dgm:t>
        <a:bodyPr/>
        <a:lstStyle/>
        <a:p>
          <a:endParaRPr lang="ru-RU"/>
        </a:p>
      </dgm:t>
    </dgm:pt>
    <dgm:pt modelId="{BFB194FF-2215-421A-A7D9-9F4F16E8DC58}" type="parTrans" cxnId="{69C7F779-1254-42A2-9BEE-37B031E7C15A}">
      <dgm:prSet/>
      <dgm:spPr/>
      <dgm:t>
        <a:bodyPr/>
        <a:lstStyle/>
        <a:p>
          <a:endParaRPr lang="ru-RU"/>
        </a:p>
      </dgm:t>
    </dgm:pt>
    <dgm:pt modelId="{46FA0326-2F46-4058-B722-DFCE4C94A156}" type="pres">
      <dgm:prSet presAssocID="{926F7A65-8877-4A61-B107-6635AFB74E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31B872-9325-4C81-A076-6B6FFCA02B66}" type="pres">
      <dgm:prSet presAssocID="{926F7A65-8877-4A61-B107-6635AFB74EB6}" presName="dummyMaxCanvas" presStyleCnt="0">
        <dgm:presLayoutVars/>
      </dgm:prSet>
      <dgm:spPr/>
    </dgm:pt>
    <dgm:pt modelId="{2D3340DB-1104-4902-98A7-6A2349EB4F2A}" type="pres">
      <dgm:prSet presAssocID="{926F7A65-8877-4A61-B107-6635AFB74EB6}" presName="OneNode_1" presStyleLbl="node1" presStyleIdx="0" presStyleCnt="1" custScale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B640C-9096-4C6C-B8CC-7D14B1974DCD}" type="presOf" srcId="{926F7A65-8877-4A61-B107-6635AFB74EB6}" destId="{46FA0326-2F46-4058-B722-DFCE4C94A156}" srcOrd="0" destOrd="0" presId="urn:microsoft.com/office/officeart/2005/8/layout/vProcess5"/>
    <dgm:cxn modelId="{69C7F779-1254-42A2-9BEE-37B031E7C15A}" srcId="{926F7A65-8877-4A61-B107-6635AFB74EB6}" destId="{882A436F-A8F7-4FCA-B3AE-061EB1555019}" srcOrd="0" destOrd="0" parTransId="{BFB194FF-2215-421A-A7D9-9F4F16E8DC58}" sibTransId="{D2C56A9C-3FFA-46C1-BDC2-307F68ECDD38}"/>
    <dgm:cxn modelId="{D752ACA2-F1DE-4777-B705-2267CF4828D7}" type="presOf" srcId="{882A436F-A8F7-4FCA-B3AE-061EB1555019}" destId="{2D3340DB-1104-4902-98A7-6A2349EB4F2A}" srcOrd="0" destOrd="0" presId="urn:microsoft.com/office/officeart/2005/8/layout/vProcess5"/>
    <dgm:cxn modelId="{22EB5047-39DD-44FE-ABD4-841893308DA2}" type="presParOf" srcId="{46FA0326-2F46-4058-B722-DFCE4C94A156}" destId="{4131B872-9325-4C81-A076-6B6FFCA02B66}" srcOrd="0" destOrd="0" presId="urn:microsoft.com/office/officeart/2005/8/layout/vProcess5"/>
    <dgm:cxn modelId="{2AAB5F4A-A281-4509-ABF2-2C43A00EF424}" type="presParOf" srcId="{46FA0326-2F46-4058-B722-DFCE4C94A156}" destId="{2D3340DB-1104-4902-98A7-6A2349EB4F2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E55AF-38D6-4590-8E0C-9B449CFB39A8}">
      <dsp:nvSpPr>
        <dsp:cNvPr id="0" name=""/>
        <dsp:cNvSpPr/>
      </dsp:nvSpPr>
      <dsp:spPr>
        <a:xfrm>
          <a:off x="3203829" y="0"/>
          <a:ext cx="2736342" cy="56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Задачи: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1468" y="27639"/>
        <a:ext cx="2681064" cy="510909"/>
      </dsp:txXfrm>
    </dsp:sp>
    <dsp:sp modelId="{D0253D38-3FD7-4BF2-AFEC-5ADE7FEAE157}">
      <dsp:nvSpPr>
        <dsp:cNvPr id="0" name=""/>
        <dsp:cNvSpPr/>
      </dsp:nvSpPr>
      <dsp:spPr>
        <a:xfrm>
          <a:off x="0" y="607014"/>
          <a:ext cx="9144000" cy="5846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 уровень театральной культуры школьников 6 классов (на примере школы № 619);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сопоставить рабочие программы по литературе 5-11 классов с репертуаром драматических театров города Санкт-Петербурга;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соответствие «возрастных категорий» театральных постановок по литературным произведениям, изучаемым в основной и средней школе, самим литературным произведениям, исходя из учебного класса, в котором с ними знакомятся школьники;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перечень спектаклей драматических театров Санкт-Петербурга, рекомендуемых к просмотру школьниками (по классам) при освоении ими учебных программ по литературе;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дать оценку репертуаров драматических театров Санкт-Петербурга для подростков;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сформулировать рекомендации для школьников по выбору театральных постановок для просмотра.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07014"/>
        <a:ext cx="9144000" cy="5846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340DB-1104-4902-98A7-6A2349EB4F2A}">
      <dsp:nvSpPr>
        <dsp:cNvPr id="0" name=""/>
        <dsp:cNvSpPr/>
      </dsp:nvSpPr>
      <dsp:spPr>
        <a:xfrm>
          <a:off x="0" y="0"/>
          <a:ext cx="8831058" cy="1903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/>
        </a:p>
      </dsp:txBody>
      <dsp:txXfrm>
        <a:off x="55759" y="55759"/>
        <a:ext cx="8719540" cy="1792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85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4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5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2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3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9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FDFA7-C802-48E0-BAAF-AF93AEAE7E6B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728B-C360-4E2F-BA45-09149D64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6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6056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19872" y="3933056"/>
            <a:ext cx="5554960" cy="266429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74627" y="116632"/>
            <a:ext cx="882047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ГБОУ СОШ № 619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Калининского района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00" y="242088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театральной культуры современного школьника как компонент литературного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3995678"/>
            <a:ext cx="5000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выполнена: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Замараев Борис Игоревич,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«б» класс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Замараева Ольга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Игоревна,</a:t>
            </a:r>
            <a:r>
              <a:rPr lang="en-US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«б» класс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Научный руководитель: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Алексеева Надежда Андреевна, преподаватель русского языка и литературы,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кандидат</a:t>
            </a:r>
            <a:r>
              <a:rPr lang="en-US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педагогических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наук </a:t>
            </a:r>
          </a:p>
        </p:txBody>
      </p:sp>
    </p:spTree>
    <p:extLst>
      <p:ext uri="{BB962C8B-B14F-4D97-AF65-F5344CB8AC3E}">
        <p14:creationId xmlns:p14="http://schemas.microsoft.com/office/powerpoint/2010/main" val="27327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39215"/>
              </p:ext>
            </p:extLst>
          </p:nvPr>
        </p:nvGraphicFramePr>
        <p:xfrm>
          <a:off x="179512" y="2636912"/>
          <a:ext cx="8858886" cy="177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962"/>
                <a:gridCol w="2952962"/>
                <a:gridCol w="2952962"/>
              </a:tblGrid>
              <a:tr h="86409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шестиклассниками спектаклей по произведениям, изучаемым на уроках литературы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иногда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63594"/>
              </p:ext>
            </p:extLst>
          </p:nvPr>
        </p:nvGraphicFramePr>
        <p:xfrm>
          <a:off x="179512" y="19472"/>
          <a:ext cx="8858886" cy="2473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962"/>
                <a:gridCol w="2952962"/>
                <a:gridCol w="2952962"/>
              </a:tblGrid>
              <a:tr h="43204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шестиклассников, считающих, что интересней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590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смотреть спектакль по уже прочитанному  произведению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 произведение после просмотра спектакля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смотреть спектакль без последующего прочтения  произведения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9752"/>
              </p:ext>
            </p:extLst>
          </p:nvPr>
        </p:nvGraphicFramePr>
        <p:xfrm>
          <a:off x="179512" y="4566240"/>
          <a:ext cx="885888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962"/>
                <a:gridCol w="2952962"/>
                <a:gridCol w="2952962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Мнение шестиклассников о возможности замены просмотром спектакля чтения повести, пьесы, рассказа / в том числе для изучения на уроках литературы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54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знаю%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3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/ 31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/ 44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/25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4624"/>
            <a:ext cx="8928992" cy="67060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619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Калининского района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640960" cy="17526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спектаклей театров Санкт-Петербурга, поставленных по литературным произведениям, изучаемым в рамках школьной программы </a:t>
            </a:r>
            <a:b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5 по 11 класс</a:t>
            </a:r>
          </a:p>
          <a:p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52120" y="5509790"/>
            <a:ext cx="3312368" cy="851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5085184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Б.И. Замараев, О.И. Замараева,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6 «б» класса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6381328"/>
            <a:ext cx="657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2987824" cy="186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52743"/>
              </p:ext>
            </p:extLst>
          </p:nvPr>
        </p:nvGraphicFramePr>
        <p:xfrm>
          <a:off x="107505" y="116633"/>
          <a:ext cx="8856982" cy="6588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19"/>
                <a:gridCol w="91527"/>
                <a:gridCol w="772569"/>
                <a:gridCol w="2880320"/>
                <a:gridCol w="2232247"/>
              </a:tblGrid>
              <a:tr h="250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произведение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театра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театра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  <a:tr h="42954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Сойер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М.Твен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10+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 юных зрителей им.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А.А.Брянцева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Пионерская площадь, д.1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  <a:tr h="357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8+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 «Алые паруса»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улица Малая Посадская, д.23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  <a:tr h="429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12+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театр «Мастерская»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улица Народная, д.1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  <a:tr h="2863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«Алые паруса»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А.Грин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12+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Театр-фестиваль «Балтийский дом»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Александровский парк, д.4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  <a:tr h="644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«Дон Кихот» по пьесе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М.Булгакова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роману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М.Сервантеса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16+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государственный молодёжный театр на Фонтанке 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наб. реки Фонтанки, д.114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  <a:tr h="560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«Барышня-крестьянка»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А.С.Пушкин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12+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драматический Театр на Литейном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Литейный проспект, д.51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  <a:tr h="4295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«Маленький принц»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А.Сент-Экзепюри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6+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Интерьерный театр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Невский проспект, д.104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  <a:tr h="429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7+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Большой театр Кукол 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улица Некрасова, д.10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  <a:tr h="501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«Герои и боги» по мифам Древней Греции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6+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театр «Суббота»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улица Звенигородская, д.30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  <a:tr h="443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А.С.Пушкин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Дубровский»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12+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 "Пушкинская школа»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наб. реки Фонтанки, д.41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  <a:tr h="2863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7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«Странники» по рассказам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А.Платонова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«Юшка»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16+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академический театр им. Ленсовета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Санкт-Петербург, Владимирский проспект, д.12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1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63888" y="116632"/>
            <a:ext cx="2016224" cy="432048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43907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постановках следует использовать такие средства художественной выразительности, которые бы не содержали информацию, причиняющую вред здоровью и развитию детей.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 была бы востребована и полезна просветительская работа по применению федерального закона «О защите детей от информации, причиняющей вред их здоровью и развитию», в частности, в сфере театрального искусства.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театральной культуры учителям следует рекомендовать ученикам посмотреть тот или иной спектакль по литературным произведениям.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Читательский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может быть повышен за счет посещения театральных постановок по литературным произведениям, которые не изучаются в рамках школьной программы.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5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47864" y="332656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" y="836712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учреждений. Литература / под ред. В.Я. Коровиной. – М.: Просвещение, 2009. – 253 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Советский энциклопедический словарь. – М., 1981. – c. 1314.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[Электронный ресурс]: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https://ru.wikipedia.org/wiki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29.12.2010 N 436-ФЗ (ред. от 29.06.2015) " О защите детей от информации, причиняющей вред их здоровью и развитию" [Электронный ресурс]: Официальный интернет-портал правовой информации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http://pravo.gov.ru/proxy/ips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29.12.2012 N 273-ФЗ (ред. от 03.07.2016) " Об образовании в Российской Федерации" [Электронный ресурс]: Официальный интернет-портал правовой информации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http://pravo.gov.ru/proxy/ips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спектакля по пьесе М. Хейфеца «Спасти камер-юнкера Пушкина». [Электронный ресурс]: Официальный сайт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Информация о проведенных экспертизах информационной продукции и их результатах.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http://rkn.gov.ru/mass-communications/p679/p682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http://www.afisha.ru, http://www.biliter.ru, https://spb.kassir.ru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http://www.alexandrinsky.ru/, http://mtfontanka.spb.ru/, http://akimovkomedia.ru/ и др.</a:t>
            </a:r>
          </a:p>
        </p:txBody>
      </p:sp>
    </p:spTree>
    <p:extLst>
      <p:ext uri="{BB962C8B-B14F-4D97-AF65-F5344CB8AC3E}">
        <p14:creationId xmlns:p14="http://schemas.microsoft.com/office/powerpoint/2010/main" val="1145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259632" y="764704"/>
            <a:ext cx="633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nata\Documents\5 класс лето\мас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552728" cy="49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467544" y="548680"/>
            <a:ext cx="8280920" cy="1800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помощник в изучении литературных произведений и для учителя, и для ученика.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17725"/>
            <a:ext cx="50765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0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0.liveinternet.ru/images/attach/c/0/121/205/121205992_95be81650c27__Mobile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19" y="2712407"/>
            <a:ext cx="3959970" cy="41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9766" y="585546"/>
            <a:ext cx="9033068" cy="1460159"/>
            <a:chOff x="39653" y="0"/>
            <a:chExt cx="9033068" cy="146015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9653" y="0"/>
              <a:ext cx="9033068" cy="14601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71279" y="71279"/>
              <a:ext cx="9001442" cy="131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</a:t>
              </a:r>
              <a:r>
                <a:rPr lang="ru-RU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работы -  определение перспективных направлений и условий повышения театральной культуры школьников в ходе изучения ими литературы.</a:t>
              </a:r>
              <a:endParaRPr lang="ru-RU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8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0578813"/>
              </p:ext>
            </p:extLst>
          </p:nvPr>
        </p:nvGraphicFramePr>
        <p:xfrm>
          <a:off x="0" y="188640"/>
          <a:ext cx="9144000" cy="649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7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nata\Documents\5 класс лето\th_1892880_federal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95936" cy="53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95936" y="0"/>
            <a:ext cx="5148064" cy="26506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500" b="1" dirty="0"/>
              <a:t>Анкета</a:t>
            </a:r>
            <a:endParaRPr lang="ru-RU" sz="4500" dirty="0"/>
          </a:p>
          <a:p>
            <a:pPr marL="0" indent="0">
              <a:buNone/>
            </a:pPr>
            <a:r>
              <a:rPr lang="ru-RU" sz="3500" dirty="0"/>
              <a:t>Сколько тебе полных лет? </a:t>
            </a:r>
            <a:r>
              <a:rPr lang="ru-RU" sz="3500" dirty="0" smtClean="0"/>
              <a:t>________     В </a:t>
            </a:r>
            <a:r>
              <a:rPr lang="ru-RU" sz="3500" dirty="0"/>
              <a:t>каком классе ты учишься? </a:t>
            </a:r>
            <a:r>
              <a:rPr lang="ru-RU" sz="3500" dirty="0" smtClean="0"/>
              <a:t>_______</a:t>
            </a:r>
          </a:p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r>
              <a:rPr lang="ru-RU" sz="3500" dirty="0"/>
              <a:t>Любишь ли ты театр?            да                   нет            не знаю </a:t>
            </a:r>
            <a:endParaRPr lang="ru-RU" sz="3500" dirty="0" smtClean="0"/>
          </a:p>
          <a:p>
            <a:pPr marL="0" indent="0">
              <a:buNone/>
            </a:pPr>
            <a:r>
              <a:rPr lang="ru-RU" sz="3500" dirty="0" smtClean="0"/>
              <a:t>                       </a:t>
            </a:r>
            <a:endParaRPr lang="ru-RU" sz="3500" dirty="0"/>
          </a:p>
          <a:p>
            <a:pPr marL="0" indent="0">
              <a:buNone/>
            </a:pPr>
            <a:r>
              <a:rPr lang="ru-RU" sz="3500" dirty="0"/>
              <a:t>Как часто ты ходишь в театр?  </a:t>
            </a:r>
            <a:r>
              <a:rPr lang="ru-RU" sz="3500" dirty="0" smtClean="0"/>
              <a:t>                       1 </a:t>
            </a:r>
            <a:r>
              <a:rPr lang="ru-RU" sz="3500" dirty="0"/>
              <a:t>раз в год       </a:t>
            </a:r>
            <a:r>
              <a:rPr lang="ru-RU" sz="3500" dirty="0" smtClean="0"/>
              <a:t>                </a:t>
            </a:r>
            <a:r>
              <a:rPr lang="ru-RU" sz="3500" dirty="0"/>
              <a:t>2 раза в год             </a:t>
            </a:r>
          </a:p>
          <a:p>
            <a:pPr marL="0" indent="0">
              <a:buNone/>
            </a:pPr>
            <a:r>
              <a:rPr lang="ru-RU" sz="3500" dirty="0"/>
              <a:t>  </a:t>
            </a:r>
            <a:r>
              <a:rPr lang="ru-RU" sz="3500" dirty="0" smtClean="0"/>
              <a:t>                                                       4 </a:t>
            </a:r>
            <a:r>
              <a:rPr lang="ru-RU" sz="3500" dirty="0"/>
              <a:t>раза в год           </a:t>
            </a:r>
            <a:r>
              <a:rPr lang="ru-RU" sz="3500" dirty="0" smtClean="0"/>
              <a:t>          </a:t>
            </a:r>
            <a:r>
              <a:rPr lang="ru-RU" sz="3500" dirty="0"/>
              <a:t>каждый месяц               чаще     </a:t>
            </a:r>
            <a:endParaRPr lang="ru-RU" sz="3500" dirty="0" smtClean="0"/>
          </a:p>
          <a:p>
            <a:pPr marL="0" indent="0">
              <a:buNone/>
            </a:pPr>
            <a:r>
              <a:rPr lang="ru-RU" sz="3500" dirty="0" smtClean="0"/>
              <a:t>     </a:t>
            </a:r>
            <a:endParaRPr lang="ru-RU" sz="3500" dirty="0"/>
          </a:p>
          <a:p>
            <a:pPr marL="0" indent="0">
              <a:buNone/>
            </a:pPr>
            <a:r>
              <a:rPr lang="ru-RU" sz="3500" dirty="0"/>
              <a:t>Когда ты предпочитаешь ходить в театр?   на каникулах        в выходные дни </a:t>
            </a:r>
          </a:p>
          <a:p>
            <a:pPr marL="0" indent="0">
              <a:buNone/>
            </a:pPr>
            <a:r>
              <a:rPr lang="ru-RU" sz="3500" dirty="0"/>
              <a:t>   в будние дни          все равно          </a:t>
            </a:r>
          </a:p>
          <a:p>
            <a:pPr marL="0" indent="0">
              <a:buNone/>
            </a:pPr>
            <a:r>
              <a:rPr lang="ru-RU" sz="3000" dirty="0"/>
              <a:t>Когда последний раз ты был в театре и какой спектакль смотрел? (укажи месяц и год, название постановки) </a:t>
            </a:r>
            <a:r>
              <a:rPr lang="ru-RU" sz="3000" dirty="0" smtClean="0"/>
              <a:t>_Какой </a:t>
            </a:r>
            <a:r>
              <a:rPr lang="ru-RU" sz="3000" dirty="0"/>
              <a:t>спектакль тебе понравился больше всего за последние 3 года? (укажи театр и название постановки) _____________________________________________________</a:t>
            </a:r>
          </a:p>
          <a:p>
            <a:endParaRPr lang="ru-RU" dirty="0"/>
          </a:p>
        </p:txBody>
      </p:sp>
      <p:pic>
        <p:nvPicPr>
          <p:cNvPr id="6" name="Picture 3" descr="D:\Users\nata\Documents\5 класс лето\коров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995936" cy="45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5"/>
            <a:ext cx="5148064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5744">
            <a:off x="3732137" y="2551279"/>
            <a:ext cx="5760640" cy="2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7452320" y="1484784"/>
            <a:ext cx="108012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01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38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возрастных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37737"/>
              </p:ext>
            </p:extLst>
          </p:nvPr>
        </p:nvGraphicFramePr>
        <p:xfrm>
          <a:off x="107504" y="980728"/>
          <a:ext cx="4320480" cy="5781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3937"/>
                <a:gridCol w="2046543"/>
              </a:tblGrid>
              <a:tr h="963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3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0 - 6 лет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(0+)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3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6 - 12 лет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(6+)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3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12 - 16 лет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(12+)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3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16 -18 лет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(16+)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3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взрослые</a:t>
                      </a:r>
                      <a:endParaRPr lang="ru-RU" sz="320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(18+)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9102787"/>
              </p:ext>
            </p:extLst>
          </p:nvPr>
        </p:nvGraphicFramePr>
        <p:xfrm>
          <a:off x="85192" y="4869160"/>
          <a:ext cx="8831058" cy="1903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44237" y="115903"/>
            <a:ext cx="8858885" cy="1462046"/>
            <a:chOff x="0" y="71279"/>
            <a:chExt cx="9072721" cy="146204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3166"/>
              <a:ext cx="9034127" cy="14601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38823" y="71279"/>
              <a:ext cx="8533898" cy="131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71% опрошенных школьников знают о возрастных ограничениях на посещение театрально-зрелищных мероприятий </a:t>
              </a:r>
              <a:endParaRPr lang="ru-RU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44237" y="501317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60 %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 шестиклассников соблюдают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ограничения при посещении театрально-зрелищных мероприятий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02823"/>
              </p:ext>
            </p:extLst>
          </p:nvPr>
        </p:nvGraphicFramePr>
        <p:xfrm>
          <a:off x="486385" y="2132856"/>
          <a:ext cx="8136904" cy="222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46805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шестиклассниками своей возрастной категории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знают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12+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16+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18+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8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05896"/>
              </p:ext>
            </p:extLst>
          </p:nvPr>
        </p:nvGraphicFramePr>
        <p:xfrm>
          <a:off x="1" y="48704"/>
          <a:ext cx="9143999" cy="6814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458"/>
                <a:gridCol w="899229"/>
                <a:gridCol w="2160241"/>
                <a:gridCol w="792087"/>
                <a:gridCol w="1800200"/>
                <a:gridCol w="2627784"/>
              </a:tblGrid>
              <a:tr h="723535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программных произведений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имеющих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театральные постановки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спектаклей по программным произведениям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 не соответствует возрастной категории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замены спектакля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несоответствующего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возрастной категории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41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415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415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16+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0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697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8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72468"/>
              </p:ext>
            </p:extLst>
          </p:nvPr>
        </p:nvGraphicFramePr>
        <p:xfrm>
          <a:off x="144236" y="1124744"/>
          <a:ext cx="885888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481"/>
                <a:gridCol w="1476481"/>
                <a:gridCol w="1476481"/>
                <a:gridCol w="1476481"/>
                <a:gridCol w="1476481"/>
                <a:gridCol w="1476481"/>
              </a:tblGrid>
              <a:tr h="432048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Посещаемость шестиклассниками театра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0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никогда не был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раза в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раза в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месяц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чаще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89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44237" y="115903"/>
            <a:ext cx="8858885" cy="792817"/>
            <a:chOff x="0" y="71279"/>
            <a:chExt cx="9072721" cy="146204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73166"/>
              <a:ext cx="9034127" cy="14601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38823" y="71279"/>
              <a:ext cx="8533898" cy="1317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 анкетирования учеников 6-х 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классов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62985"/>
              </p:ext>
            </p:extLst>
          </p:nvPr>
        </p:nvGraphicFramePr>
        <p:xfrm>
          <a:off x="106552" y="3212976"/>
          <a:ext cx="8858886" cy="139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962"/>
                <a:gridCol w="2952962"/>
                <a:gridCol w="2952962"/>
              </a:tblGrid>
              <a:tr h="43204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шестиклассников к театру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890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любят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любят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знают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89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03870"/>
              </p:ext>
            </p:extLst>
          </p:nvPr>
        </p:nvGraphicFramePr>
        <p:xfrm>
          <a:off x="54955" y="5085184"/>
          <a:ext cx="8999764" cy="146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41"/>
                <a:gridCol w="2249941"/>
                <a:gridCol w="2249941"/>
                <a:gridCol w="2249941"/>
              </a:tblGrid>
              <a:tr h="43204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Время, предпочитаемое шестиклассниками, для посещения театра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9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каникулы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будние дни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равно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89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6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1104</Words>
  <Application>Microsoft Office PowerPoint</Application>
  <PresentationFormat>Экран (4:3)</PresentationFormat>
  <Paragraphs>235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Театр – главный помощник в изучении литературных произведений и для учителя, и для ученика.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бюджетное общеобразовательное учреждение  средняя общеобразовательная школа № 619  Калининского района </vt:lpstr>
      <vt:lpstr>Презентация PowerPoint</vt:lpstr>
      <vt:lpstr>Презентация PowerPoint</vt:lpstr>
      <vt:lpstr>Источники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Алексеева Надежда Андреевна</cp:lastModifiedBy>
  <cp:revision>112</cp:revision>
  <dcterms:created xsi:type="dcterms:W3CDTF">2016-01-04T13:15:51Z</dcterms:created>
  <dcterms:modified xsi:type="dcterms:W3CDTF">2017-02-08T07:37:08Z</dcterms:modified>
</cp:coreProperties>
</file>